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85" r:id="rId19"/>
    <p:sldId id="286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7" r:id="rId32"/>
    <p:sldId id="288" r:id="rId33"/>
    <p:sldId id="289" r:id="rId34"/>
    <p:sldId id="283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9.xml"/><Relationship Id="rId7" Type="http://schemas.openxmlformats.org/officeDocument/2006/relationships/slide" Target="../slides/slide8.xml"/><Relationship Id="rId6" Type="http://schemas.openxmlformats.org/officeDocument/2006/relationships/slide" Target="../slides/slide7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6.xml"/><Relationship Id="rId16" Type="http://schemas.openxmlformats.org/officeDocument/2006/relationships/slide" Target="../slides/slide24.xml"/><Relationship Id="rId15" Type="http://schemas.openxmlformats.org/officeDocument/2006/relationships/slide" Target="../slides/slide22.xml"/><Relationship Id="rId14" Type="http://schemas.openxmlformats.org/officeDocument/2006/relationships/slide" Target="../slides/slide20.xml"/><Relationship Id="rId13" Type="http://schemas.openxmlformats.org/officeDocument/2006/relationships/slide" Target="../slides/slide19.xml"/><Relationship Id="rId12" Type="http://schemas.openxmlformats.org/officeDocument/2006/relationships/slide" Target="../slides/slide14.xml"/><Relationship Id="rId11" Type="http://schemas.openxmlformats.org/officeDocument/2006/relationships/slide" Target="../slides/slide13.xml"/><Relationship Id="rId10" Type="http://schemas.openxmlformats.org/officeDocument/2006/relationships/slide" Target="../slides/slide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8fc00a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108a78098&amp;cid=108a78098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394a40423&amp;cid=394a40423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491ec865a&amp;cid=491ec865a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31db9558b&amp;cid=31db9558b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562d8907&amp;cid=0562d8907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7e0777214&amp;cid=7e0777214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06654ed4e&amp;cid=06654ed4e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e13e43be0&amp;cid=e13e43be0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100b7f3c8&amp;cid=100b7f3c8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25bff38da&amp;cid=25bff38da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6cd638384&amp;cid=6cd638384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e5a6d24f7&amp;cid=e5a6d24f7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96329c85f&amp;cid=96329c85f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ae45959a0&amp;cid=ae45959a0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63f77c0d4&amp;cid=63f77c0d4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38fc00af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38fc00af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课时评价作业（十八）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归去来兮辞并序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0_1#06654ed4e?pid=ee33740b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下列句子中加点词的用法归类正确的一项是（3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1_1#06654ed4e.bracket?pid=ee33740bd&amp;color=0,0,0&amp;vpa=18&amp;vtp=1"/>
          <p:cNvSpPr/>
          <p:nvPr/>
        </p:nvSpPr>
        <p:spPr>
          <a:xfrm>
            <a:off x="9157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0_2#06654ed4e?pid=ee33740bd&amp;color=0,0,0&amp;vtp=1&amp;bbb=1"/>
          <p:cNvSpPr/>
          <p:nvPr/>
        </p:nvSpPr>
        <p:spPr>
          <a:xfrm>
            <a:off x="612648" y="1110678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38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①乐琴书以消忧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②当敛裳宵逝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538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③悦亲戚之情话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④园日涉以成趣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538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⑤当其欣于所遇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⑥足以极视听之娱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38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⑦善万物之得时</a:t>
            </a:r>
            <a:endParaRPr lang="en-US" altLang="zh-CN" sz="2800" dirty="0"/>
          </a:p>
        </p:txBody>
      </p:sp>
      <p:sp>
        <p:nvSpPr>
          <p:cNvPr id="5" name="QC_3_BD.30_3#06654ed4e.choices?pid=ee33740bd&amp;color=0,0,0&amp;vtp=1&amp;bbb=1"/>
          <p:cNvSpPr/>
          <p:nvPr/>
        </p:nvSpPr>
        <p:spPr>
          <a:xfrm>
            <a:off x="612648" y="367112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384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①⑤/②④/③⑥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/⑦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①②④/⑤/③⑦/⑥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384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/③⑥⑦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①/②④/③⑤/⑥/⑦</a:t>
            </a:r>
            <a:endParaRPr lang="en-US" altLang="zh-CN" sz="2800" dirty="0"/>
          </a:p>
        </p:txBody>
      </p:sp>
      <p:sp>
        <p:nvSpPr>
          <p:cNvPr id="6" name="QC_3_BD.30_2#06654ed4e?pid=ee33740bd&amp;color=0,0,0&amp;vtp=1&amp;bbb=1&amp;zzd= 1"/>
          <p:cNvSpPr/>
          <p:nvPr/>
        </p:nvSpPr>
        <p:spPr>
          <a:xfrm>
            <a:off x="1482630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30_2#06654ed4e?pid=ee33740bd&amp;color=0,0,0&amp;vtp=1&amp;bbb=1&amp;zzd= 1"/>
          <p:cNvSpPr/>
          <p:nvPr/>
        </p:nvSpPr>
        <p:spPr>
          <a:xfrm>
            <a:off x="1838230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30_2#06654ed4e?pid=ee33740bd&amp;color=0,0,0&amp;vtp=1&amp;bbb=1&amp;zzd= 1"/>
          <p:cNvSpPr/>
          <p:nvPr/>
        </p:nvSpPr>
        <p:spPr>
          <a:xfrm>
            <a:off x="773293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30_2#06654ed4e?pid=ee33740bd&amp;color=0,0,0&amp;vtp=1&amp;bbb=1&amp;zzd= 3"/>
          <p:cNvSpPr/>
          <p:nvPr/>
        </p:nvSpPr>
        <p:spPr>
          <a:xfrm>
            <a:off x="1127030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30_2#06654ed4e?pid=ee33740bd&amp;color=0,0,0&amp;vtp=1&amp;bbb=1&amp;zzd= 3"/>
          <p:cNvSpPr/>
          <p:nvPr/>
        </p:nvSpPr>
        <p:spPr>
          <a:xfrm>
            <a:off x="7021735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30_2#06654ed4e?pid=ee33740bd&amp;color=0,0,0&amp;vtp=1&amp;bbb=1&amp;zzd= 5"/>
          <p:cNvSpPr/>
          <p:nvPr/>
        </p:nvSpPr>
        <p:spPr>
          <a:xfrm>
            <a:off x="1838230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30_2#06654ed4e?pid=ee33740bd&amp;color=0,0,0&amp;vtp=1&amp;bbb=1&amp;zzd= 5"/>
          <p:cNvSpPr/>
          <p:nvPr/>
        </p:nvSpPr>
        <p:spPr>
          <a:xfrm>
            <a:off x="737733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30_2#06654ed4e?pid=ee33740bd&amp;color=0,0,0&amp;vtp=1&amp;bbb=1&amp;zzd= 7"/>
          <p:cNvSpPr/>
          <p:nvPr/>
        </p:nvSpPr>
        <p:spPr>
          <a:xfrm>
            <a:off x="1127030" y="36473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2_1#06654ed4e?pid=ee33740bd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①琴，名词作动词，弹琴；书，名词作动词，读书。②“宵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”，名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词作状语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，在夜里。③“悦”，形容词的意动用法，以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为喜悦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日”，名词作状语，每天。⑤“欣”，形容词的意动用法，对</a:t>
            </a:r>
            <a:r>
              <a:rPr lang="en-US" altLang="zh-CN" sz="2800" b="0" i="0" spc="-5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感到欣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。⑥“极”，副词作动词，极尽、穷尽。⑦“善”，形容词作动词，羡慕。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3_1#e13e43be0?pid=ee33740bd&amp;color=0,0,0&amp;vtp=1&amp;bt=1&amp;bbb=1"/>
          <p:cNvSpPr/>
          <p:nvPr/>
        </p:nvSpPr>
        <p:spPr>
          <a:xfrm>
            <a:off x="612648" y="46634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下列句子的句式和例句相同的一项是（3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：胡为乎遑遑欲何之</a:t>
            </a:r>
            <a:endParaRPr lang="en-US" altLang="zh-CN" sz="2800" dirty="0"/>
          </a:p>
        </p:txBody>
      </p:sp>
      <p:sp>
        <p:nvSpPr>
          <p:cNvPr id="3" name="QC_3_AN.34_1#e13e43be0.bracket?pid=ee33740bd&amp;color=0,0,0&amp;vpa=19&amp;vtp=1"/>
          <p:cNvSpPr/>
          <p:nvPr/>
        </p:nvSpPr>
        <p:spPr>
          <a:xfrm>
            <a:off x="8090567" y="473965"/>
            <a:ext cx="5159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33_2#e13e43be0.choices?pid=ee33740bd&amp;color=0,0,0&amp;vtp=1&amp;bbb=1"/>
          <p:cNvSpPr/>
          <p:nvPr/>
        </p:nvSpPr>
        <p:spPr>
          <a:xfrm>
            <a:off x="612648" y="175723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既自以心为形役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足以为酒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乐夫天命复奚疑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遂见用于小邑</a:t>
            </a:r>
            <a:endParaRPr lang="en-US" altLang="zh-CN" sz="2800" dirty="0"/>
          </a:p>
        </p:txBody>
      </p:sp>
      <p:sp>
        <p:nvSpPr>
          <p:cNvPr id="5" name="QC_3_AS.35_1#e13e43be0?pid=ee33740bd&amp;color=0,0,0&amp;vtp=1&amp;bbb=1&amp;hb=1"/>
          <p:cNvSpPr/>
          <p:nvPr/>
        </p:nvSpPr>
        <p:spPr>
          <a:xfrm>
            <a:off x="612648" y="3039173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例句是宾语前置句，正常语序应为“为胡乎遑遑欲之何”。A项</a:t>
            </a:r>
            <a:r>
              <a:rPr lang="en-US" altLang="zh-CN" sz="2800" b="0" i="0" spc="-1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</a:t>
            </a:r>
            <a:endParaRPr lang="en-US" altLang="zh-CN" sz="2800" b="0" i="0" spc="-1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动句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，“为”表被动。B项，省略句，应为“足以（之）为酒”。C项</a:t>
            </a:r>
            <a:r>
              <a:rPr lang="en-US" altLang="zh-CN" sz="2800" b="0" i="0" spc="-1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，宾语</a:t>
            </a:r>
            <a:endParaRPr lang="en-US" altLang="zh-CN" sz="2800" b="0" i="0" spc="-1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1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前置句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，正常语序应为“乐夫天命复疑奚”。D项，被动句，“见”表被动。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0_1#100b7f3c8?pid=ee33740bd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71_1#d00dcac59?pid=100b7f3c8&amp;color=0,0,0&amp;vtp=1&amp;bbb=1&amp;hb=1&amp;hltap=1"/>
          <p:cNvSpPr/>
          <p:nvPr/>
        </p:nvSpPr>
        <p:spPr>
          <a:xfrm>
            <a:off x="612648" y="1111318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饥冻虽切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违己交病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尝从人事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皆口腹自役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BD.73_1#85d44a9ca?pid=100b7f3c8&amp;color=0,0,0&amp;vtp=1&amp;bbb=1&amp;hb=1"/>
          <p:cNvSpPr/>
          <p:nvPr/>
        </p:nvSpPr>
        <p:spPr>
          <a:xfrm>
            <a:off x="612648" y="3678242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聊乘化以归尽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乐夫天命复奚疑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5" name="QB_4_AN.74_1#85d44a9ca.blank?pid=100b7f3c8&amp;color=0,0,0&amp;vpa=20&amp;vtp=1&amp;bbb=1&amp;hb=1"/>
          <p:cNvSpPr/>
          <p:nvPr/>
        </p:nvSpPr>
        <p:spPr>
          <a:xfrm>
            <a:off x="612648" y="4295462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姑且顺随自然的变化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，走到生命的尽头，乐天安命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，还有什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么可疑虑的呢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？（“聊”“乘化”“奚”各1分，大意1分）</a:t>
            </a:r>
            <a:endParaRPr lang="en-US" altLang="zh-CN" sz="2800" dirty="0"/>
          </a:p>
        </p:txBody>
      </p:sp>
      <p:sp>
        <p:nvSpPr>
          <p:cNvPr id="6" name="QB_4_AN.72_1#d00dcac59?pid=100b7f3c8&amp;color=0,0,0&amp;vtp=1&amp;bbb=1&amp;hb=1&amp;hla=1"/>
          <p:cNvSpPr/>
          <p:nvPr/>
        </p:nvSpPr>
        <p:spPr>
          <a:xfrm>
            <a:off x="612648" y="173869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虽然挨冻受饿是急需解决的问题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，（但是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）违反自己的意志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去做官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，（身心）都感到痛苦。曾经出仕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，都是为了谋生糊口而役使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。（“切”“交病”“人事”各1分，大意1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0_1#25bff38da?pid=ee33740bd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1_1#09dc56deb?pid=25bff38da&amp;color=0,0,0&amp;vtp=1&amp;bbb=1&amp;hb=1"/>
          <p:cNvSpPr/>
          <p:nvPr/>
        </p:nvSpPr>
        <p:spPr>
          <a:xfrm>
            <a:off x="612648" y="1111318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我们经常用《归去来兮辞并序》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两句来表达过去不可挽回，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未来则可补救。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《归去来兮辞并序》中“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”两句以</a:t>
            </a:r>
            <a:endParaRPr kumimoji="0" lang="en-US" altLang="zh-CN" sz="2800" b="0" i="0" u="none" strike="noStrike" kern="1200" cap="none" spc="-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云、鸟自喻，表明作者过去做官出自无心，如今归田恰如鸟倦飞而归来。</a:t>
            </a:r>
            <a:endParaRPr kumimoji="0" lang="en-US" altLang="zh-CN" sz="2800" b="0" i="0" u="none" strike="noStrike" kern="1200" cap="none" spc="-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在《归去来兮辞并序》中，作者用“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”表达了自己虽然居陋室，却十分满足的心情。</a:t>
            </a:r>
            <a:endParaRPr lang="en-US" altLang="zh-CN" sz="2800" dirty="0"/>
          </a:p>
        </p:txBody>
      </p:sp>
      <p:sp>
        <p:nvSpPr>
          <p:cNvPr id="4" name="QB_4_AN.42_1#09dc56deb.blank?pid=25bff38da&amp;color=0,0,0&amp;vpa=21&amp;vtp=1&amp;bbb=1"/>
          <p:cNvSpPr/>
          <p:nvPr/>
        </p:nvSpPr>
        <p:spPr>
          <a:xfrm>
            <a:off x="7003130" y="1080838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悟已往之不谏</a:t>
            </a:r>
            <a:endParaRPr lang="en-US" altLang="zh-CN" sz="2800" dirty="0"/>
          </a:p>
        </p:txBody>
      </p:sp>
      <p:sp>
        <p:nvSpPr>
          <p:cNvPr id="5" name="QB_4_AN.43_1#09dc56deb.blank?pid=25bff38da&amp;color=0,0,0&amp;vpa=22&amp;vtp=1&amp;bbb=1&amp;hb=1"/>
          <p:cNvSpPr/>
          <p:nvPr/>
        </p:nvSpPr>
        <p:spPr>
          <a:xfrm>
            <a:off x="612648" y="10808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知来者之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可追</a:t>
            </a:r>
            <a:endParaRPr lang="en-US" altLang="zh-CN" sz="2800" dirty="0"/>
          </a:p>
        </p:txBody>
      </p:sp>
      <p:sp>
        <p:nvSpPr>
          <p:cNvPr id="7" name="QB_4_AN.45_1#09dc56deb.blank?pid=25bff38da&amp;color=0,0,0&amp;vpa=23&amp;vtp=1&amp;bbb=1"/>
          <p:cNvSpPr/>
          <p:nvPr/>
        </p:nvSpPr>
        <p:spPr>
          <a:xfrm>
            <a:off x="5120355" y="2376238"/>
            <a:ext cx="23574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云无心以出岫</a:t>
            </a:r>
            <a:endParaRPr lang="en-US" altLang="zh-CN" sz="2800" spc="-50" dirty="0"/>
          </a:p>
        </p:txBody>
      </p:sp>
      <p:sp>
        <p:nvSpPr>
          <p:cNvPr id="8" name="QB_4_AN.46_1#09dc56deb.blank?pid=25bff38da&amp;color=0,0,0&amp;vpa=24&amp;vtp=1&amp;bbb=1"/>
          <p:cNvSpPr/>
          <p:nvPr/>
        </p:nvSpPr>
        <p:spPr>
          <a:xfrm>
            <a:off x="7869905" y="2376238"/>
            <a:ext cx="23574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鸟倦飞而知还</a:t>
            </a:r>
            <a:endParaRPr lang="en-US" altLang="zh-CN" sz="2800" spc="-50" dirty="0"/>
          </a:p>
        </p:txBody>
      </p:sp>
      <p:sp>
        <p:nvSpPr>
          <p:cNvPr id="10" name="QB_4_AN.48_1#09dc56deb.blank?pid=25bff38da&amp;color=0,0,0&amp;vpa=25&amp;vtp=1&amp;bbb=1"/>
          <p:cNvSpPr/>
          <p:nvPr/>
        </p:nvSpPr>
        <p:spPr>
          <a:xfrm>
            <a:off x="7003130" y="3671638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倚南窗以寄傲</a:t>
            </a:r>
            <a:endParaRPr lang="en-US" altLang="zh-CN" sz="2800" dirty="0"/>
          </a:p>
        </p:txBody>
      </p:sp>
      <p:sp>
        <p:nvSpPr>
          <p:cNvPr id="11" name="QB_4_AN.49_1#09dc56deb.blank?pid=25bff38da&amp;color=0,0,0&amp;vpa=26&amp;vtp=1&amp;bbb=1&amp;hb=1"/>
          <p:cNvSpPr/>
          <p:nvPr/>
        </p:nvSpPr>
        <p:spPr>
          <a:xfrm>
            <a:off x="612648" y="36716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审容膝之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易安</a:t>
            </a:r>
            <a:endParaRPr lang="en-US" altLang="zh-CN" sz="2800" dirty="0"/>
          </a:p>
        </p:txBody>
      </p:sp>
      <p:sp>
        <p:nvSpPr>
          <p:cNvPr id="12" name="QB_4_AN.50_1#614f5ef93?pid=25bff38da&amp;color=0,0,0&amp;vtp=1&amp;bbb=1"/>
          <p:cNvSpPr/>
          <p:nvPr/>
        </p:nvSpPr>
        <p:spPr>
          <a:xfrm>
            <a:off x="612648" y="49516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83eb70fd?pid=38fc00af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1_1#4a636cbc1?pid=183eb70fd&amp;color=0,0,0&amp;vtp=1&amp;bbb=1&amp;hb=1"/>
          <p:cNvSpPr/>
          <p:nvPr/>
        </p:nvSpPr>
        <p:spPr>
          <a:xfrm>
            <a:off x="612648" y="11817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广东深圳检测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zh-CN" altLang="en-US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陶潜字元亮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大司马侃之曾孙也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武昌太守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潜少怀高尚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博学善属文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颖脱不羁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任真自得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为乡邻之所贵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以亲老家贫起为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州祭酒不堪吏职少日自解归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州召主簿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躬耕自资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遂抱羸疾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复为镇军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建威参军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谓亲朋曰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聊欲弦歌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以为三径之资可乎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执事者闻之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以为彭泽令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在县公田悉令种秫谷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令吾常醉于酒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妻子固请种粳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乃使一顷五十亩种秫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五十亩种粳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  <p:sp>
        <p:nvSpPr>
          <p:cNvPr id="4" name="QM_3_BD.51_1#4a636cbc1?pid=183eb70fd&amp;color=0,0,0&amp;vtp=1&amp;bbb=1&amp;hb=1&amp;zzd= 6"/>
          <p:cNvSpPr/>
          <p:nvPr/>
        </p:nvSpPr>
        <p:spPr>
          <a:xfrm>
            <a:off x="1838230" y="3785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1_1#4a636cbc1?pid=183eb70fd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素简贵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不私事上官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郡遣督邮至县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吏白应束带见之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潜叹曰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不能为五斗米折腰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拳拳事乡里小人邪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义熙二年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解印去县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归去来兮辞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顷之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征著作郎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刺史王弘以元熙中临州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甚钦迟之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自造焉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潜称疾不见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既而语人云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我性不狎世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因疾守闲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幸非洁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志慕声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岂敢以王公纡轸为荣邪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弘每令人候之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密知当往庐山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遣其故人庞通之等赍酒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先于半道要之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潜既遇酒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便引酌野亭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然忘进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弘乃出与相见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遂欢宴穷日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其亲朋好事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或载酒肴而往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潜亦无所辞焉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则大适融然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又不营生业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家务悉委之儿仆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51_1#4a636cbc1?pid=183eb70fd&amp;color=0,0,0&amp;vtp=1&amp;bbb=1&amp;hb=1&amp;zzd= 2"/>
          <p:cNvSpPr/>
          <p:nvPr/>
        </p:nvSpPr>
        <p:spPr>
          <a:xfrm>
            <a:off x="29050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1_1#4a636cbc1?pid=183eb70fd&amp;color=0,0,0&amp;vtp=1&amp;bbb=1&amp;hb=1&amp;zzd= 3"/>
          <p:cNvSpPr/>
          <p:nvPr/>
        </p:nvSpPr>
        <p:spPr>
          <a:xfrm>
            <a:off x="9818593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1_1#4a636cbc1?pid=183eb70fd&amp;color=0,0,0&amp;vtp=1&amp;bbb=1&amp;hb=1"/>
          <p:cNvSpPr/>
          <p:nvPr/>
        </p:nvSpPr>
        <p:spPr>
          <a:xfrm>
            <a:off x="612648" y="468000"/>
            <a:ext cx="10963656" cy="3141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未尝有喜愠之色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惟遇酒则饮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时或无酒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亦雅咏不辍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尝言夏月虚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高卧北窗之下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清风飒至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自谓羲皇上人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性不解音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而畜素琴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弦徽不具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每朋酒之会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则抚而和之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但识琴中趣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弦上声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以宋元嘉中卒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时年六十三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所有文集并行于世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摘编自《晋书·陶潜传》）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1_2#4a636cbc1?pid=183eb70fd&amp;color=0,0,0&amp;vtp=1&amp;bt=1&amp;bbb=1&amp;hb=1"/>
          <p:cNvSpPr/>
          <p:nvPr/>
        </p:nvSpPr>
        <p:spPr>
          <a:xfrm>
            <a:off x="612648" y="468000"/>
            <a:ext cx="10963656" cy="57497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zh-CN" altLang="en-US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余家贫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耕植不足以自给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会有四方之事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诸侯以惠爱为德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家叔以余贫苦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遂见用于小邑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于时风波未静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心惮远役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彭泽去家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公田之利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足以为酒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故便求之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及少日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眷然有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质性自然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非矫厉所得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饥冻虽切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违己交病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尝从人事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口腹自役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于是怅然慷慨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深愧平生之志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犹望一稔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当敛裳宵逝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b="0" i="0" kern="0" spc="-999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寻程氏妹丧于武昌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情在骏奔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自免去职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仲秋至冬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在官八十余日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因事顺心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命篇曰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归去来兮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乙巳岁十一月也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选自《归去来兮辞并序》）</a:t>
            </a:r>
            <a:endParaRPr lang="en-US" altLang="zh-CN" sz="2800" dirty="0"/>
          </a:p>
        </p:txBody>
      </p:sp>
      <p:sp>
        <p:nvSpPr>
          <p:cNvPr id="3" name="QM_3_BD.51_2#4a636cbc1?pid=183eb70fd&amp;color=0,0,0&amp;vtp=1&amp;bt=1&amp;bbb=1&amp;hb=1&amp;zzd= 7"/>
          <p:cNvSpPr/>
          <p:nvPr/>
        </p:nvSpPr>
        <p:spPr>
          <a:xfrm>
            <a:off x="771430" y="5014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2_1#6cd638384?pid=4a636cbc1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文本一中画波浪线部分有三处需要断句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案标号涂黑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,每涂对一处给1分，涂黑超过三处不给分。（3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以亲老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州祭酒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吏职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O_4_AN.53_1#6cd638384?pid=4a636cbc1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</a:t>
            </a:r>
            <a:endParaRPr lang="en-US" altLang="zh-CN" sz="2800" dirty="0"/>
          </a:p>
        </p:txBody>
      </p:sp>
      <p:sp>
        <p:nvSpPr>
          <p:cNvPr id="4" name="QO_4_AS.54_1#6cd638384?pid=4a636cbc1&amp;color=0,0,0&amp;vtp=1&amp;bbb=1&amp;hb=1"/>
          <p:cNvSpPr/>
          <p:nvPr/>
        </p:nvSpPr>
        <p:spPr>
          <a:xfrm>
            <a:off x="612648" y="3029018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“以亲老家贫”，是做官的原因，“亲老家贫”是“以”的宾语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，应该在B处断开；“起为州祭酒”，“州祭酒”是“起为”的宾语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E处断开；“不堪吏职”是动宾短语，“少日”即“不久”，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是时间状语，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放在下句句首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，应该在G处断开。</a:t>
            </a:r>
            <a:endParaRPr lang="en-US" altLang="zh-CN" sz="2800" dirty="0"/>
          </a:p>
        </p:txBody>
      </p:sp>
      <p:sp>
        <p:nvSpPr>
          <p:cNvPr id="5" name="QO_4_BD.52_1#6cd638384?pid=4a636cbc1&amp;color=0,0,0&amp;vtp=1&amp;bt=1&amp;bbb=1&amp;hb=1&amp;ib=1"/>
          <p:cNvSpPr/>
          <p:nvPr/>
        </p:nvSpPr>
        <p:spPr>
          <a:xfrm>
            <a:off x="16794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52_1#6cd638384?pid=4a636cbc1&amp;color=0,0,0&amp;vtp=1&amp;bt=1&amp;bbb=1&amp;hb=1&amp;ib=1"/>
          <p:cNvSpPr/>
          <p:nvPr/>
        </p:nvSpPr>
        <p:spPr>
          <a:xfrm>
            <a:off x="26478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52_1#6cd638384?pid=4a636cbc1&amp;color=0,0,0&amp;vtp=1&amp;bt=1&amp;bbb=1&amp;hb=1&amp;ib=1"/>
          <p:cNvSpPr/>
          <p:nvPr/>
        </p:nvSpPr>
        <p:spPr>
          <a:xfrm>
            <a:off x="32399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52_1#6cd638384?pid=4a636cbc1&amp;color=0,0,0&amp;vtp=1&amp;bt=1&amp;bbb=1&amp;hb=1&amp;ib=1"/>
          <p:cNvSpPr/>
          <p:nvPr/>
        </p:nvSpPr>
        <p:spPr>
          <a:xfrm>
            <a:off x="38320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52_1#6cd638384?pid=4a636cbc1&amp;color=0,0,0&amp;vtp=1&amp;bt=1&amp;bbb=1&amp;hb=1&amp;ib=1"/>
          <p:cNvSpPr/>
          <p:nvPr/>
        </p:nvSpPr>
        <p:spPr>
          <a:xfrm>
            <a:off x="51560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52_1#6cd638384?pid=4a636cbc1&amp;color=0,0,0&amp;vtp=1&amp;bt=1&amp;bbb=1&amp;hb=1&amp;ib=1"/>
          <p:cNvSpPr/>
          <p:nvPr/>
        </p:nvSpPr>
        <p:spPr>
          <a:xfrm>
            <a:off x="60847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52_1#6cd638384?pid=4a636cbc1&amp;color=0,0,0&amp;vtp=1&amp;bt=1&amp;bbb=1&amp;hb=1&amp;ib=1"/>
          <p:cNvSpPr/>
          <p:nvPr/>
        </p:nvSpPr>
        <p:spPr>
          <a:xfrm>
            <a:off x="69943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BD.52_1#6cd638384?pid=4a636cbc1&amp;color=0,0,0&amp;vtp=1&amp;bt=1&amp;bbb=1&amp;hb=1&amp;ib=1"/>
          <p:cNvSpPr/>
          <p:nvPr/>
        </p:nvSpPr>
        <p:spPr>
          <a:xfrm>
            <a:off x="7962773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4_BD.52_1#6cd638384?pid=4a636cbc1&amp;color=0,0,0&amp;vtp=1&amp;bt=1&amp;bbb=1&amp;hb=1&amp;ib=1"/>
          <p:cNvSpPr/>
          <p:nvPr/>
        </p:nvSpPr>
        <p:spPr>
          <a:xfrm>
            <a:off x="8931148" y="1814200"/>
            <a:ext cx="119126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e33740bd?pid=38fc00afe&amp;color=0,173,163&amp;vtp=1&amp;bt=1&amp;bbb=1"/>
          <p:cNvSpPr/>
          <p:nvPr/>
        </p:nvSpPr>
        <p:spPr>
          <a:xfrm>
            <a:off x="612648" y="466345"/>
            <a:ext cx="10963656" cy="5549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108a78098?pid=ee33740bd&amp;color=0,0,0&amp;vtp=1&amp;bbb=1&amp;hb=1"/>
          <p:cNvSpPr/>
          <p:nvPr/>
        </p:nvSpPr>
        <p:spPr>
          <a:xfrm>
            <a:off x="612648" y="1095490"/>
            <a:ext cx="10963656" cy="5268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归去来兮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田园将芜胡不归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既自以心为形役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悟已往之不谏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知来者之可追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实迷途其未远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觉今是而昨非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舟遥遥以轻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风飘飘而吹衣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问征夫以前路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恨晨光之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衡宇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载欣载奔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仆欢迎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候门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三径就荒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携幼入室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引壶觞以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眄庭柯以怡颜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倚南窗以寄傲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之易安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园日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涉以成趣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门虽设而常关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策扶老以流憩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而遐观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无心以出岫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鸟倦飞而知还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以将入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抚孤松而盘桓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108a78098.bracket?pid=ee33740bd&amp;color=0,0,0&amp;vpa=1&amp;vtp=1&amp;bbb=1"/>
          <p:cNvSpPr/>
          <p:nvPr/>
        </p:nvSpPr>
        <p:spPr>
          <a:xfrm>
            <a:off x="9639967" y="16373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惆怅</a:t>
            </a:r>
            <a:endParaRPr lang="en-US" altLang="zh-CN" sz="2800" dirty="0"/>
          </a:p>
        </p:txBody>
      </p:sp>
      <p:sp>
        <p:nvSpPr>
          <p:cNvPr id="5" name="QB_3_AN.3_1#108a78098.bracket?pid=ee33740bd&amp;color=0,0,0&amp;vpa=2&amp;vtp=1"/>
          <p:cNvSpPr/>
          <p:nvPr/>
        </p:nvSpPr>
        <p:spPr>
          <a:xfrm>
            <a:off x="2883567" y="2704199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飏</a:t>
            </a:r>
            <a:endParaRPr lang="en-US" altLang="zh-CN" sz="2800" dirty="0"/>
          </a:p>
        </p:txBody>
      </p:sp>
      <p:sp>
        <p:nvSpPr>
          <p:cNvPr id="6" name="QB_3_AN.4_1#108a78098.bracket?pid=ee33740bd&amp;color=0,0,0&amp;vpa=3&amp;vtp=1"/>
          <p:cNvSpPr/>
          <p:nvPr/>
        </p:nvSpPr>
        <p:spPr>
          <a:xfrm>
            <a:off x="749966" y="3237599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熹</a:t>
            </a:r>
            <a:endParaRPr lang="en-US" altLang="zh-CN" sz="2800" dirty="0"/>
          </a:p>
        </p:txBody>
      </p:sp>
      <p:sp>
        <p:nvSpPr>
          <p:cNvPr id="7" name="QB_3_AN.5_1#108a78098.bracket?pid=ee33740bd&amp;color=0,0,0&amp;vpa=4&amp;vtp=1"/>
          <p:cNvSpPr/>
          <p:nvPr/>
        </p:nvSpPr>
        <p:spPr>
          <a:xfrm>
            <a:off x="2172367" y="3770999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瞻</a:t>
            </a:r>
            <a:endParaRPr lang="en-US" altLang="zh-CN" sz="2800" dirty="0"/>
          </a:p>
        </p:txBody>
      </p:sp>
      <p:sp>
        <p:nvSpPr>
          <p:cNvPr id="8" name="QB_3_AN.6_1#108a78098.bracket?pid=ee33740bd&amp;color=0,0,0&amp;vpa=5&amp;vtp=1"/>
          <p:cNvSpPr/>
          <p:nvPr/>
        </p:nvSpPr>
        <p:spPr>
          <a:xfrm>
            <a:off x="6326855" y="3770999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僮</a:t>
            </a:r>
            <a:endParaRPr lang="en-US" altLang="zh-CN" sz="2800" dirty="0"/>
          </a:p>
        </p:txBody>
      </p:sp>
      <p:sp>
        <p:nvSpPr>
          <p:cNvPr id="9" name="QB_3_AN.7_1#108a78098.bracket?pid=ee33740bd&amp;color=0,0,0&amp;vpa=6&amp;vtp=1&amp;bbb=1"/>
          <p:cNvSpPr/>
          <p:nvPr/>
        </p:nvSpPr>
        <p:spPr>
          <a:xfrm>
            <a:off x="9058942" y="37709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稚子</a:t>
            </a:r>
            <a:endParaRPr lang="en-US" altLang="zh-CN" sz="2800" dirty="0"/>
          </a:p>
        </p:txBody>
      </p:sp>
      <p:sp>
        <p:nvSpPr>
          <p:cNvPr id="10" name="QB_3_AN.8_1#108a78098.bracket?pid=ee33740bd&amp;color=0,0,0&amp;vpa=7&amp;vtp=1&amp;bbb=1"/>
          <p:cNvSpPr/>
          <p:nvPr/>
        </p:nvSpPr>
        <p:spPr>
          <a:xfrm>
            <a:off x="2883567" y="43043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松菊</a:t>
            </a:r>
            <a:endParaRPr lang="en-US" altLang="zh-CN" sz="2800" dirty="0"/>
          </a:p>
        </p:txBody>
      </p:sp>
      <p:sp>
        <p:nvSpPr>
          <p:cNvPr id="11" name="QB_3_AN.9_1#108a78098.bracket?pid=ee33740bd&amp;color=0,0,0&amp;vpa=8&amp;vtp=1&amp;bbb=1"/>
          <p:cNvSpPr/>
          <p:nvPr/>
        </p:nvSpPr>
        <p:spPr>
          <a:xfrm>
            <a:off x="8108030" y="43043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盈樽</a:t>
            </a:r>
            <a:endParaRPr lang="en-US" altLang="zh-CN" sz="2800" dirty="0"/>
          </a:p>
        </p:txBody>
      </p:sp>
      <p:sp>
        <p:nvSpPr>
          <p:cNvPr id="12" name="QB_3_AN.10_1#108a78098.bracket?pid=ee33740bd&amp;color=0,0,0&amp;vpa=9&amp;vtp=1&amp;bbb=1"/>
          <p:cNvSpPr/>
          <p:nvPr/>
        </p:nvSpPr>
        <p:spPr>
          <a:xfrm>
            <a:off x="749966" y="48377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自酌</a:t>
            </a:r>
            <a:endParaRPr lang="en-US" altLang="zh-CN" sz="2800" dirty="0"/>
          </a:p>
        </p:txBody>
      </p:sp>
      <p:sp>
        <p:nvSpPr>
          <p:cNvPr id="13" name="QB_3_AN.11_1#108a78098.bracket?pid=ee33740bd&amp;color=0,0,0&amp;vpa=10&amp;vtp=1&amp;bbb=1"/>
          <p:cNvSpPr/>
          <p:nvPr/>
        </p:nvSpPr>
        <p:spPr>
          <a:xfrm>
            <a:off x="8108030" y="48377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容膝</a:t>
            </a:r>
            <a:endParaRPr lang="en-US" altLang="zh-CN" sz="2800" dirty="0"/>
          </a:p>
        </p:txBody>
      </p:sp>
      <p:sp>
        <p:nvSpPr>
          <p:cNvPr id="14" name="QB_3_AN.12_1#108a78098.bracket?pid=ee33740bd&amp;color=0,0,0&amp;vpa=11&amp;vtp=1&amp;bbb=1"/>
          <p:cNvSpPr/>
          <p:nvPr/>
        </p:nvSpPr>
        <p:spPr>
          <a:xfrm>
            <a:off x="8289005" y="5371199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矫首</a:t>
            </a:r>
            <a:endParaRPr lang="en-US" altLang="zh-CN" sz="2800" dirty="0"/>
          </a:p>
        </p:txBody>
      </p:sp>
      <p:sp>
        <p:nvSpPr>
          <p:cNvPr id="15" name="QB_3_AN.13_1#108a78098.bracket?pid=ee33740bd&amp;color=0,0,0&amp;vpa=12&amp;vtp=1&amp;bbb=1"/>
          <p:cNvSpPr/>
          <p:nvPr/>
        </p:nvSpPr>
        <p:spPr>
          <a:xfrm>
            <a:off x="6155405" y="5883390"/>
            <a:ext cx="973138" cy="467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翳翳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5_1#e5a6d24f7?pid=4a636cbc1&amp;color=0,0,0&amp;vtp=1&amp;bt=1&amp;bbb=1&amp;h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6_1#e5a6d24f7.bracket?pid=4a636cbc1&amp;color=0,0,0&amp;vpa=27&amp;vtp=1"/>
          <p:cNvSpPr/>
          <p:nvPr/>
        </p:nvSpPr>
        <p:spPr>
          <a:xfrm>
            <a:off x="889666" y="1100709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5_2#e5a6d24f7.choices?pid=4a636cbc1&amp;color=0,0,0&amp;vtp=1&amp;bbb=1&amp;hb=1"/>
          <p:cNvSpPr/>
          <p:nvPr/>
        </p:nvSpPr>
        <p:spPr>
          <a:xfrm>
            <a:off x="612648" y="1743773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属，缀辑，撰著，与《岳阳楼记》“属予作文以记之”中的“属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”词义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事，侍奉，与《梦游天姥吟留别》“安能摧眉折腰事权贵”中的“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去，离开，与《岳阳楼记》“去国怀乡，忧谗畏讥”中的“去”词义相同。</a:t>
            </a:r>
            <a:endParaRPr lang="en-US" altLang="zh-CN" sz="2800" spc="-5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寻，寻找，与《桃花源记》“未果，寻病终”中的“寻”词义不同。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7_1#e5a6d24f7?pid=4a636cbc1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二者都是“不久”的意思。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8_1#96329c85f?pid=4a636cbc1&amp;color=0,0,0&amp;vtp=1&amp;bt=1&amp;bbb=1"/>
          <p:cNvSpPr/>
          <p:nvPr/>
        </p:nvSpPr>
        <p:spPr>
          <a:xfrm>
            <a:off x="612648" y="466344"/>
            <a:ext cx="11171238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下列对原文有关内容的概括和分析，不正确的一项是（3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9_1#96329c85f.bracket?pid=4a636cbc1&amp;color=0,0,0&amp;vpa=28&amp;vtp=1"/>
          <p:cNvSpPr/>
          <p:nvPr/>
        </p:nvSpPr>
        <p:spPr>
          <a:xfrm>
            <a:off x="107575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58_2#96329c85f.choices?pid=4a636cbc1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陶渊明因为家庭贫困，亲人年迈，曾任州祭酒，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后来他又历任镇军、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建威参军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、彭泽令。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陶渊明做彭泽令时，一开始命令公田全部种秫谷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，后来在妻儿的请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求下才决定大部分种秫谷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，小部分种粳。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陶渊明好酒，每次朋友带着酒肉到他家里去，他都不推辞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，有时即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兴尽情弹琴吟咏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，在优美动听的琴声中将欢乐推向极致。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在叔父的帮助下，陶渊明最后选择到彭泽县去做官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。一是考虑到当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时社会动荡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，二是公田之利足够酿酒。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0_1#96329c85f?pid=4a636cbc1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“有时即兴尽情弹琴吟咏，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在优美动听的琴声中将欢乐推向极致”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，由原文“性不解音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弦徽不具”可知，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陶渊明的琴没有琴弦、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琴徽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，无法弹奏。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1_1#ae45959a0?pid=4a636cbc1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把文中画横线的句子翻译成现代汉语。（8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2_1#fe94cf14b?pid=ae45959a0&amp;color=0,0,0&amp;vtp=1&amp;bbb=1&amp;hb=1"/>
          <p:cNvSpPr/>
          <p:nvPr/>
        </p:nvSpPr>
        <p:spPr>
          <a:xfrm>
            <a:off x="612648" y="1111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乃遣其故人庞通之等赍酒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先于半道要之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4" name="QB_5_AN.63_1#fe94cf14b.blank?pid=ae45959a0&amp;color=0,0,0&amp;vpa=29&amp;vtp=1&amp;bbb=1&amp;hb=1"/>
          <p:cNvSpPr/>
          <p:nvPr/>
        </p:nvSpPr>
        <p:spPr>
          <a:xfrm>
            <a:off x="612648" y="17285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王弘）就派他的老朋友庞通之等人带着酒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，先到半路上等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着邀请他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。（“乃”“赍”“要”各1分，大意1分）</a:t>
            </a:r>
            <a:endParaRPr lang="en-US" altLang="zh-CN" sz="2800" dirty="0"/>
          </a:p>
        </p:txBody>
      </p:sp>
      <p:sp>
        <p:nvSpPr>
          <p:cNvPr id="5" name="QB_5_AS.64_1#fe94cf14b?pid=ae45959a0&amp;color=0,0,0&amp;vtp=1&amp;bbb=1"/>
          <p:cNvSpPr/>
          <p:nvPr/>
        </p:nvSpPr>
        <p:spPr>
          <a:xfrm>
            <a:off x="612648" y="30339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“乃”，于是，就；“赍”，携带；“要”，邀请。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7f24d144a?pid=ae45959a0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诸侯以惠爱为德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家叔以余贫苦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遂见用于小邑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72_1#7f24d144a?pid=ae45959a0&amp;color=0,0,0&amp;vtp=1&amp;bbb=1&amp;hb=1"/>
          <p:cNvSpPr/>
          <p:nvPr/>
        </p:nvSpPr>
        <p:spPr>
          <a:xfrm>
            <a:off x="612648" y="3034352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”，把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当作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；第二个“以”，因为；“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表被动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71_1#7f24d144a?pid=ae45959a0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地方大吏把爱惜人才当作美德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叔父因为我家境贫苦，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推荐了我），于是（我）被委派到小县做官。（“以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“以”、“见”各1分，大意1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0_1#63f77c0d4?pid=4a636cbc1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请结合两则文本概括陶渊明辞去彭泽令一职的原因。（5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1_1#63f77c0d4?pid=4a636cbc1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不想为了微薄的俸禄丧失尊严。②本性自然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，出仕违背平生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。③去吊丧的心情很急迫。（答出一点得2分，答出两点得4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8_1#63f77c0d4?pid=4a636cbc1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①根据“吾不能为五斗米折腰，拳拳事乡里小人邪！”“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解印去县”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，他不想为了微薄的俸禄丧失尊严。②根据“质性自然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皆口腹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”可知，他本性自然，很难改变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，为了填饱肚子而违背自己的志向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，感到拘束，身心都很痛苦。③根据“寻程氏妹丧于武昌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，情在骏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，自免去职”可知，他的妹妹在武昌去世，他去吊丧的心情很急迫。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8_2#63f77c0d4?pid=4a636cbc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，字元亮，是大司马陶侃的曾孙。祖父陶茂，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曾任武昌太守。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陶潜少年时心怀高尚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，知识渊博，善于作文章，聪颖洒脱不拘束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得于真性情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被乡邻看重。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他）因为亲人年迈，家里贫穷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，被起用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做州祭酒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，（他）不能忍受官职的束缚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，没过多久就自行辞去职务回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家了。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州里聘用他为主簿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，他没有上任，（而是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）自己种田来养活自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，于是患上了体弱的病。又做镇军、建威参军，对亲戚朋友说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8_2#63f77c0d4?pid=4a636cbc1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要是当个县令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，来挣些隐居生活的钱不知道可以吗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？”管这些事的人听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，任用他为彭泽令。（陶潜担任彭泽县令时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，）下令将县里所有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的公田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（都用来）种植（酿酒用的）秫谷，说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：“让我能一直醉酒就够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。”妻子和孩子坚持请求种粳米。于是命令一百五十亩种秫谷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，五十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亩种粳米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。（陶潜）向来简朴自尊，不谄媚长官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。郡里派遣督邮到彭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泽县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，他的下属说应该束上带子（穿正装）见督邮，陶潜叹息说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不能为五斗米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（这些俸禄）弯腰（丧失尊严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），小心谨慎地侍奉乡下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的小人啊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！”义熙二年，将印绶交还离开了彭泽县，于是作了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《归去来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兮辞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4_1#108a78098?pid=ee33740bd&amp;color=0,0,0&amp;vtp=1&amp;bt=1&amp;bbb=1"/>
          <p:cNvSpPr/>
          <p:nvPr/>
        </p:nvSpPr>
        <p:spPr>
          <a:xfrm>
            <a:off x="612648" y="468000"/>
            <a:ext cx="10963656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8_2#63f77c0d4?pid=4a636cbc1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，被征召为著作郎，没有上任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。刺史王弘在元熙年间到州上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，很敬仰陶潜，后来亲自到陶潜家里。陶潜称说有病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，没有见王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，后来对别人说：“我生性不亲近世俗，因为生病得以保持清闲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（我）不标榜高洁志趣或追求声名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，哪里敢把王公贵族屈尊乘车来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访看成荣耀呢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！”王弘经常派人观察他，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暗中得知他准备去庐山，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王弘）就派他的老朋友庞通之等人带着酒，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先到半路上等着邀请他。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陶潜碰到有酒喝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，就在旷野的亭中取饮，高兴得忘记了往前走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。王弘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这才出来和陶潜相见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，于是高兴地宴饮了整整一天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。陶潜的亲朋好友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有喜欢多事的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，带着酒肉到他家里去，他也不推辞。每次喝醉了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8_2#63f77c0d4?pid=4a636cbc1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非常舒适快意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。（陶潜）不经营产业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，家中的事务全部交给儿女和奴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。他从来没有过高兴或愤怒的神色，只是碰到有酒就喝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，有时候没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，也常常吟咏不停。他曾经说夏季安闲无事，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高卧在北窗之下，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清风吹来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，觉得自己是羲皇时代的人。陶潜天性不懂音律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，但是收藏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有一张素琴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，琴上没有琴弦和琴徽，每当有朋友聚会，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他就抚琴应和，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：“只要懂得琴中的乐趣，不用弹出弦上的声音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！”陶潜在宋元嘉年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间去世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，当时六十三岁，所有文集都流行于世。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8_3#63f77c0d4?pid=4a636cbc1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文本二：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5_1#394a40423?pid=ee33740b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6_1#394a40423.bracket?pid=ee33740bd&amp;color=0,0,0&amp;vpa=13&amp;vtp=1"/>
          <p:cNvSpPr/>
          <p:nvPr/>
        </p:nvSpPr>
        <p:spPr>
          <a:xfrm>
            <a:off x="8446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5_2#394a40423.choices?pid=ee33740bd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3397885" algn="l"/>
                <a:tab pos="5551170" algn="l"/>
                <a:tab pos="89369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悟已往之不谏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谏：挽回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映带左右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：环绕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3397885" algn="l"/>
                <a:tab pos="5551170" algn="l"/>
                <a:tab pos="893699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一觞一咏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觞：喝酒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聊乘化以归尽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：无聊</a:t>
            </a:r>
            <a:endParaRPr lang="en-US" altLang="zh-CN" sz="2800" dirty="0"/>
          </a:p>
        </p:txBody>
      </p:sp>
      <p:sp>
        <p:nvSpPr>
          <p:cNvPr id="5" name="QC_3_AS.17_1#394a40423?pid=ee33740bd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“聊”是“姑且”的意思。</a:t>
            </a:r>
            <a:endParaRPr lang="en-US" altLang="zh-CN" sz="2800" dirty="0"/>
          </a:p>
        </p:txBody>
      </p:sp>
      <p:sp>
        <p:nvSpPr>
          <p:cNvPr id="6" name="QC_3_BD.15_2#394a40423.choices?pid=ee33740bd&amp;color=0,0,0&amp;vtp=1&amp;bbb=1&amp;zzd= 1"/>
          <p:cNvSpPr/>
          <p:nvPr/>
        </p:nvSpPr>
        <p:spPr>
          <a:xfrm>
            <a:off x="3073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5_2#394a40423.choices?pid=ee33740bd&amp;color=0,0,0&amp;vtp=1&amp;bbb=1&amp;zzd= 1"/>
          <p:cNvSpPr/>
          <p:nvPr/>
        </p:nvSpPr>
        <p:spPr>
          <a:xfrm>
            <a:off x="71820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5_2#394a40423.choices?pid=ee33740bd&amp;color=0,0,0&amp;vtp=1&amp;bbb=1&amp;zzd= 3"/>
          <p:cNvSpPr/>
          <p:nvPr/>
        </p:nvSpPr>
        <p:spPr>
          <a:xfrm>
            <a:off x="16302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5_2#394a40423.choices?pid=ee33740bd&amp;color=0,0,0&amp;vtp=1&amp;bbb=1&amp;zzd= 3"/>
          <p:cNvSpPr/>
          <p:nvPr/>
        </p:nvSpPr>
        <p:spPr>
          <a:xfrm>
            <a:off x="68471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8_1#491ec865a?pid=ee33740b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9_1#491ec865a.bracket?pid=ee33740bd&amp;color=0,0,0&amp;vpa=14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8_2#491ec865a.choices?pid=ee33740bd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“善万物之得时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”中的“善”是动词，羡慕，与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“素善留侯张良”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鸿门宴》）中的“善”含义相同。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“遂见用于小邑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”中的“见”表被动，与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“君既若见录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不久望君来”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孔雀东南飞并序》）中的“见”用法不同。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“帝乡不可期”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中的“期”指期求，与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“外无期功强近之亲”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陈情表》）中的“期”含义不同。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“门虽设而常关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”中的“虽”是连词，虽然，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与“虽有槁暴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不复挺者”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劝学》）中的“虽”用法不同。</a:t>
            </a:r>
            <a:endParaRPr lang="en-US" altLang="zh-CN" sz="2800" dirty="0"/>
          </a:p>
        </p:txBody>
      </p:sp>
      <p:sp>
        <p:nvSpPr>
          <p:cNvPr id="5" name="QC_3_BD.18_2#491ec865a.choices?pid=ee33740bd&amp;color=0,0,0&amp;vtp=1&amp;bbb=1&amp;hb=1&amp;zzd= 1"/>
          <p:cNvSpPr/>
          <p:nvPr/>
        </p:nvSpPr>
        <p:spPr>
          <a:xfrm>
            <a:off x="1452467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3_BD.18_2#491ec865a.choices?pid=ee33740bd&amp;color=0,0,0&amp;vtp=1&amp;bbb=1&amp;hb=1&amp;zzd= 1"/>
          <p:cNvSpPr/>
          <p:nvPr/>
        </p:nvSpPr>
        <p:spPr>
          <a:xfrm>
            <a:off x="8481918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8_2#491ec865a.choices?pid=ee33740bd&amp;color=0,0,0&amp;vtp=1&amp;bbb=1&amp;hb=1&amp;zzd= 4"/>
          <p:cNvSpPr/>
          <p:nvPr/>
        </p:nvSpPr>
        <p:spPr>
          <a:xfrm>
            <a:off x="1787430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8_2#491ec865a.choices?pid=ee33740bd&amp;color=0,0,0&amp;vtp=1&amp;bbb=1&amp;hb=1&amp;zzd= 4"/>
          <p:cNvSpPr/>
          <p:nvPr/>
        </p:nvSpPr>
        <p:spPr>
          <a:xfrm>
            <a:off x="8105680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8_2#491ec865a.choices?pid=ee33740bd&amp;color=0,0,0&amp;vtp=1&amp;bbb=1&amp;hb=1&amp;zzd= 7"/>
          <p:cNvSpPr/>
          <p:nvPr/>
        </p:nvSpPr>
        <p:spPr>
          <a:xfrm>
            <a:off x="2854230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8_2#491ec865a.choices?pid=ee33740bd&amp;color=0,0,0&amp;vtp=1&amp;bbb=1&amp;hb=1&amp;zzd= 7"/>
          <p:cNvSpPr/>
          <p:nvPr/>
        </p:nvSpPr>
        <p:spPr>
          <a:xfrm>
            <a:off x="7394480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8_2#491ec865a.choices?pid=ee33740bd&amp;color=0,0,0&amp;vtp=1&amp;bbb=1&amp;hb=1&amp;zzd= 10"/>
          <p:cNvSpPr/>
          <p:nvPr/>
        </p:nvSpPr>
        <p:spPr>
          <a:xfrm>
            <a:off x="1808068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8_2#491ec865a.choices?pid=ee33740bd&amp;color=0,0,0&amp;vtp=1&amp;bbb=1&amp;hb=1&amp;zzd= 10"/>
          <p:cNvSpPr/>
          <p:nvPr/>
        </p:nvSpPr>
        <p:spPr>
          <a:xfrm>
            <a:off x="8126318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0_1#491ec865a?pid=ee33740bd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“素善留侯张良”中的“善”是动词，交好、友善。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1_1#31db9558b?pid=ee33740b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与现代汉语不同的一项是（3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2_1#31db9558b.bracket?pid=ee33740bd&amp;color=0,0,0&amp;vpa=15&amp;vtp=1"/>
          <p:cNvSpPr/>
          <p:nvPr/>
        </p:nvSpPr>
        <p:spPr>
          <a:xfrm>
            <a:off x="10600722" y="4961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1_2#31db9558b.choices?pid=ee33740bd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奚惆怅而独悲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善万物之得时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僮仆欢迎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悦亲戚之情话</a:t>
            </a:r>
            <a:endParaRPr lang="en-US" altLang="zh-CN" sz="2800" dirty="0"/>
          </a:p>
        </p:txBody>
      </p:sp>
      <p:sp>
        <p:nvSpPr>
          <p:cNvPr id="5" name="QC_3_AS.23_1#31db9558b?pid=ee33740bd&amp;color=0,0,0&amp;vtp=1&amp;bbb=1&amp;hb=1"/>
          <p:cNvSpPr/>
          <p:nvPr/>
        </p:nvSpPr>
        <p:spPr>
          <a:xfrm>
            <a:off x="612648" y="238766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D项，古义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内外亲属（父母兄弟皆可得称）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亲爱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</a:t>
            </a:r>
            <a:endParaRPr lang="zh-CN" altLang="en-US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跟自己家庭有婚姻关系或血统关系的家庭或它的成员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21_2#31db9558b.choices?pid=ee33740bd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1_2#31db9558b.choices?pid=ee33740bd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1_2#31db9558b.choices?pid=ee33740bd&amp;color=0,0,0&amp;vtp=1&amp;bbb=1&amp;zzd= 1"/>
          <p:cNvSpPr/>
          <p:nvPr/>
        </p:nvSpPr>
        <p:spPr>
          <a:xfrm>
            <a:off x="7220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1_2#31db9558b.choices?pid=ee33740bd&amp;color=0,0,0&amp;vtp=1&amp;bbb=1&amp;zzd= 1"/>
          <p:cNvSpPr/>
          <p:nvPr/>
        </p:nvSpPr>
        <p:spPr>
          <a:xfrm>
            <a:off x="75757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1_2#31db9558b.choices?pid=ee33740bd&amp;color=0,0,0&amp;vtp=1&amp;bbb=1&amp;zzd= 3"/>
          <p:cNvSpPr/>
          <p:nvPr/>
        </p:nvSpPr>
        <p:spPr>
          <a:xfrm>
            <a:off x="19858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1_2#31db9558b.choices?pid=ee33740bd&amp;color=0,0,0&amp;vtp=1&amp;bbb=1&amp;zzd= 3"/>
          <p:cNvSpPr/>
          <p:nvPr/>
        </p:nvSpPr>
        <p:spPr>
          <a:xfrm>
            <a:off x="23414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1_2#31db9558b.choices?pid=ee33740bd&amp;color=0,0,0&amp;vtp=1&amp;bbb=1&amp;zzd= 3"/>
          <p:cNvSpPr/>
          <p:nvPr/>
        </p:nvSpPr>
        <p:spPr>
          <a:xfrm>
            <a:off x="72408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1_2#31db9558b.choices?pid=ee33740bd&amp;color=0,0,0&amp;vtp=1&amp;bbb=1&amp;zzd= 3"/>
          <p:cNvSpPr/>
          <p:nvPr/>
        </p:nvSpPr>
        <p:spPr>
          <a:xfrm>
            <a:off x="75964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4_1#0562d8907?pid=ee33740b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下列各组句子中加点词的意义和用法不相同的一项是（3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5_1#0562d8907.bracket?pid=ee33740bd&amp;color=0,0,0&amp;vpa=16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4_2#0562d8907.choices?pid=ee33740bd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3162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悟已往之不谏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知来者之可追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3162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乃瞻衡宇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乃设九宾礼于廷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3162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策扶老以流憩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云无心以出岫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3162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门虽设而常关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河曲智叟笑而止之曰</a:t>
            </a:r>
            <a:endParaRPr lang="en-US" altLang="zh-CN" sz="2800" dirty="0"/>
          </a:p>
        </p:txBody>
      </p:sp>
      <p:sp>
        <p:nvSpPr>
          <p:cNvPr id="5" name="QC_3_AS.26_1#0562d8907?pid=ee33740bd&amp;color=0,0,0&amp;vtp=1&amp;bbb=1&amp;hb=1"/>
          <p:cNvSpPr/>
          <p:nvPr/>
        </p:nvSpPr>
        <p:spPr>
          <a:xfrm>
            <a:off x="612648" y="3676078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A项，两个“之”都是助词，用于主语和谓语之间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，取消句子的独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，不译。B项，两个“乃”都是副词，于是。C项，两个“以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”都是连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，相当于“而”，表修饰。D项，第一个“而”，连词，表转折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；第二个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而”，连词，表修饰。</a:t>
            </a:r>
            <a:endParaRPr lang="en-US" altLang="zh-CN" sz="2800" dirty="0"/>
          </a:p>
        </p:txBody>
      </p:sp>
      <p:sp>
        <p:nvSpPr>
          <p:cNvPr id="6" name="QC_3_BD.24_2#0562d8907.choices?pid=ee33740bd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4_2#0562d8907.choices?pid=ee33740bd&amp;color=0,0,0&amp;vtp=1&amp;bbb=1&amp;zzd= 1"/>
          <p:cNvSpPr/>
          <p:nvPr/>
        </p:nvSpPr>
        <p:spPr>
          <a:xfrm>
            <a:off x="715508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4_2#0562d8907.choices?pid=ee33740bd&amp;color=0,0,0&amp;vtp=1&amp;bbb=1&amp;zzd= 3"/>
          <p:cNvSpPr/>
          <p:nvPr/>
        </p:nvSpPr>
        <p:spPr>
          <a:xfrm>
            <a:off x="1274667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4_2#0562d8907.choices?pid=ee33740bd&amp;color=0,0,0&amp;vtp=1&amp;bbb=1&amp;zzd= 3"/>
          <p:cNvSpPr/>
          <p:nvPr/>
        </p:nvSpPr>
        <p:spPr>
          <a:xfrm>
            <a:off x="6088285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4_2#0562d8907.choices?pid=ee33740bd&amp;color=0,0,0&amp;vtp=1&amp;bbb=1&amp;zzd= 5"/>
          <p:cNvSpPr/>
          <p:nvPr/>
        </p:nvSpPr>
        <p:spPr>
          <a:xfrm>
            <a:off x="23414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4_2#0562d8907.choices?pid=ee33740bd&amp;color=0,0,0&amp;vtp=1&amp;bbb=1&amp;zzd= 5"/>
          <p:cNvSpPr/>
          <p:nvPr/>
        </p:nvSpPr>
        <p:spPr>
          <a:xfrm>
            <a:off x="715508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4_2#0562d8907.choices?pid=ee33740bd&amp;color=0,0,0&amp;vtp=1&amp;bbb=1&amp;zzd= 7"/>
          <p:cNvSpPr/>
          <p:nvPr/>
        </p:nvSpPr>
        <p:spPr>
          <a:xfrm>
            <a:off x="23621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4_2#0562d8907.choices?pid=ee33740bd&amp;color=0,0,0&amp;vtp=1&amp;bbb=1&amp;zzd= 7"/>
          <p:cNvSpPr/>
          <p:nvPr/>
        </p:nvSpPr>
        <p:spPr>
          <a:xfrm>
            <a:off x="786628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7_1#7e0777214?pid=ee33740b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下列句子中加点字是使动用法的一项是（3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8_1#7e0777214.bracket?pid=ee33740bd&amp;color=0,0,0&amp;vpa=17&amp;vtp=1"/>
          <p:cNvSpPr/>
          <p:nvPr/>
        </p:nvSpPr>
        <p:spPr>
          <a:xfrm>
            <a:off x="8446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7_2#7e0777214.choices?pid=ee33740bd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策扶老以流憩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时矫首而遐观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眄庭柯以怡颜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或命巾车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，或棹孤舟</a:t>
            </a:r>
            <a:endParaRPr lang="en-US" altLang="zh-CN" sz="2800" dirty="0"/>
          </a:p>
        </p:txBody>
      </p:sp>
      <p:sp>
        <p:nvSpPr>
          <p:cNvPr id="5" name="QC_3_AS.29_1#7e0777214?pid=ee33740bd&amp;color=0,0,0&amp;vtp=1&amp;bbb=1&amp;hb=1"/>
          <p:cNvSpPr/>
          <p:nvPr/>
        </p:nvSpPr>
        <p:spPr>
          <a:xfrm>
            <a:off x="612648" y="2387663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A项，名词作动词，拄着。B项，名词作状语，常常。C项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容词的使动用法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，使愉快。D项，名词作动词，用桨划。</a:t>
            </a:r>
            <a:endParaRPr lang="en-US" altLang="zh-CN" sz="2800" dirty="0"/>
          </a:p>
        </p:txBody>
      </p:sp>
      <p:sp>
        <p:nvSpPr>
          <p:cNvPr id="6" name="QC_3_BD.27_2#7e0777214.choices?pid=ee33740bd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7_2#7e0777214.choices?pid=ee33740bd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7_2#7e0777214.choices?pid=ee33740bd&amp;color=0,0,0&amp;vtp=1&amp;bbb=1&amp;zzd= 3"/>
          <p:cNvSpPr/>
          <p:nvPr/>
        </p:nvSpPr>
        <p:spPr>
          <a:xfrm>
            <a:off x="26970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7_2#7e0777214.choices?pid=ee33740bd&amp;color=0,0,0&amp;vtp=1&amp;bbb=1&amp;zzd= 3"/>
          <p:cNvSpPr/>
          <p:nvPr/>
        </p:nvSpPr>
        <p:spPr>
          <a:xfrm>
            <a:off x="90188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6082</Words>
  <Application>WPS 演示</Application>
  <PresentationFormat>宽屏</PresentationFormat>
  <Paragraphs>335</Paragraphs>
  <Slides>32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7</cp:revision>
  <dcterms:created xsi:type="dcterms:W3CDTF">2025-07-25T04:26:00Z</dcterms:created>
  <dcterms:modified xsi:type="dcterms:W3CDTF">2025-09-04T06:10:26Z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775DB99995D4413C931F25A321F9D864_12</vt:lpwstr>
  </property>
  <property fmtid="{D5CDD505-2E9C-101B-9397-08002B2CF9AE}" pid="3" name="KSOProductBuildVer">
    <vt:lpwstr>2052-12.1.0.22529</vt:lpwstr>
  </property>
</Properties>
</file>